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84" r:id="rId2"/>
    <p:sldId id="376" r:id="rId3"/>
    <p:sldId id="378" r:id="rId4"/>
    <p:sldId id="379" r:id="rId5"/>
    <p:sldId id="380" r:id="rId6"/>
    <p:sldId id="381" r:id="rId7"/>
    <p:sldId id="383" r:id="rId8"/>
    <p:sldId id="382" r:id="rId9"/>
    <p:sldId id="37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62" autoAdjust="0"/>
    <p:restoredTop sz="96327" autoAdjust="0"/>
  </p:normalViewPr>
  <p:slideViewPr>
    <p:cSldViewPr showGuides="1">
      <p:cViewPr varScale="1">
        <p:scale>
          <a:sx n="148" d="100"/>
          <a:sy n="148" d="100"/>
        </p:scale>
        <p:origin x="144" y="5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1/05/2023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1/05/2023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03512" y="1988840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03511" y="3305889"/>
            <a:ext cx="3960441" cy="246221"/>
          </a:xfrm>
        </p:spPr>
        <p:txBody>
          <a:bodyPr/>
          <a:lstStyle/>
          <a:p>
            <a:r>
              <a:rPr lang="en-AU" dirty="0"/>
              <a:t>Student     : 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04182" y="3645024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F699A05-F3D9-EF20-F208-A0EC25D8C368}"/>
              </a:ext>
            </a:extLst>
          </p:cNvPr>
          <p:cNvSpPr txBox="1">
            <a:spLocks/>
          </p:cNvSpPr>
          <p:nvPr/>
        </p:nvSpPr>
        <p:spPr>
          <a:xfrm>
            <a:off x="1703511" y="1594114"/>
            <a:ext cx="3024337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Undergraduate thesis </a:t>
            </a:r>
            <a:r>
              <a:rPr lang="en-AU" dirty="0" err="1"/>
              <a:t>semiar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A9CD-4E6A-4283-A81D-1A734ACB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F8EF4-6B80-407B-A165-529D514B28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6AABD-C611-437B-9919-9A0B15A14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1FDA174-DEE1-4152-8744-B73351CBA2E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593" y="2411413"/>
            <a:ext cx="253626" cy="3079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F90E52-E040-4ADD-91CD-0AB01CE98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EB466-ECA8-4BD2-839E-E7A84B91F5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0603" y="2407676"/>
            <a:ext cx="892873" cy="215444"/>
          </a:xfrm>
        </p:spPr>
        <p:txBody>
          <a:bodyPr/>
          <a:lstStyle/>
          <a:p>
            <a:r>
              <a:rPr lang="en-AU" dirty="0"/>
              <a:t>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91FE17-1569-68C7-5B89-D9CD20575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854942-0B1F-49C9-A9B3-1873EB090F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ABF692-86B9-46ED-8530-0A1C731635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0449" y="2407676"/>
            <a:ext cx="1492396" cy="215444"/>
          </a:xfrm>
        </p:spPr>
        <p:txBody>
          <a:bodyPr/>
          <a:lstStyle/>
          <a:p>
            <a:r>
              <a:rPr lang="en-AU" dirty="0"/>
              <a:t>Literature Review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DFCEBA-76E1-9572-EAA1-1706F4D69E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3BBC668D-8FE9-4E56-BEA8-18FED9602A81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1363" y="2412207"/>
            <a:ext cx="306387" cy="306387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A9618B-E974-4264-89CF-451EE7B4EE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AU" dirty="0"/>
              <a:t>07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2FA4A5-1CB0-40B2-894B-6B1071C5E7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97753" y="2407676"/>
            <a:ext cx="1322478" cy="215444"/>
          </a:xfrm>
        </p:spPr>
        <p:txBody>
          <a:bodyPr/>
          <a:lstStyle/>
          <a:p>
            <a:r>
              <a:rPr lang="en-AU" dirty="0"/>
              <a:t>Implementation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28859B-B757-E187-FFEA-78166CAB83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DD1F8CA3-6A8B-4A19-B261-E4A5B2D4CFDA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213" y="3838862"/>
            <a:ext cx="306387" cy="297876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229A787-4BF1-4668-9BC8-1A51FAF23EE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AU" dirty="0"/>
              <a:t>02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F4E9026-9891-4BCF-9CC7-07EB9D0A31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20603" y="3830076"/>
            <a:ext cx="777457" cy="215444"/>
          </a:xfrm>
        </p:spPr>
        <p:txBody>
          <a:bodyPr/>
          <a:lstStyle/>
          <a:p>
            <a:r>
              <a:rPr lang="en-AU" dirty="0"/>
              <a:t>Progress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E75A12-8CB7-BEF4-F1E4-9FBDB54D83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1910F53-8A2F-4E1A-BA1B-0F0FD0A43C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AU" dirty="0"/>
              <a:t>05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2BBF0B3-4569-47C2-A8A4-5D5D74EE20D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980449" y="3830076"/>
            <a:ext cx="1035540" cy="215444"/>
          </a:xfrm>
        </p:spPr>
        <p:txBody>
          <a:bodyPr/>
          <a:lstStyle/>
          <a:p>
            <a:r>
              <a:rPr lang="en-AU" dirty="0"/>
              <a:t>Project Plan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1C920CD-4EC0-8129-3733-5EBCE1120F8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6" name="Content Placeholder 46">
            <a:extLst>
              <a:ext uri="{FF2B5EF4-FFF2-40B4-BE49-F238E27FC236}">
                <a16:creationId xmlns:a16="http://schemas.microsoft.com/office/drawing/2014/main" id="{DB2AE12F-6B30-D2D4-640B-AD37FA63250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52252" y="2444121"/>
            <a:ext cx="306388" cy="242557"/>
          </a:xfrm>
        </p:spPr>
      </p:pic>
      <p:sp>
        <p:nvSpPr>
          <p:cNvPr id="88" name="Content Placeholder 87">
            <a:extLst>
              <a:ext uri="{FF2B5EF4-FFF2-40B4-BE49-F238E27FC236}">
                <a16:creationId xmlns:a16="http://schemas.microsoft.com/office/drawing/2014/main" id="{8033FC80-E175-5683-6D34-2872BD6379D8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D51F2768-82C1-87D0-1CEC-26443DB6932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EF9F972C-F077-BB58-0526-DF7A00C7A1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4" name="Content Placeholder 93">
            <a:extLst>
              <a:ext uri="{FF2B5EF4-FFF2-40B4-BE49-F238E27FC236}">
                <a16:creationId xmlns:a16="http://schemas.microsoft.com/office/drawing/2014/main" id="{7D348FDE-5D68-BD45-B422-13DC69136012}"/>
              </a:ext>
            </a:extLst>
          </p:cNvPr>
          <p:cNvSpPr>
            <a:spLocks noGrp="1"/>
          </p:cNvSpPr>
          <p:nvPr>
            <p:ph sz="quarter" idx="4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6A95564F-799F-C08D-8AE2-A05CD1EFF07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D5C3ABB4-010C-2F7B-4A2D-59A68E3F921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0" name="Content Placeholder 99">
            <a:extLst>
              <a:ext uri="{FF2B5EF4-FFF2-40B4-BE49-F238E27FC236}">
                <a16:creationId xmlns:a16="http://schemas.microsoft.com/office/drawing/2014/main" id="{F3BF2DA8-BA9F-6F3A-E9FE-361A84A8F6EB}"/>
              </a:ext>
            </a:extLst>
          </p:cNvPr>
          <p:cNvSpPr>
            <a:spLocks noGrp="1"/>
          </p:cNvSpPr>
          <p:nvPr>
            <p:ph sz="quarter" idx="4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23F8C8A1-DCC7-9D47-DD95-D1D74CAC882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4" name="Text Placeholder 103">
            <a:extLst>
              <a:ext uri="{FF2B5EF4-FFF2-40B4-BE49-F238E27FC236}">
                <a16:creationId xmlns:a16="http://schemas.microsoft.com/office/drawing/2014/main" id="{852B4011-1B64-FCD4-08F8-7AAE69A221B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CFA04329-227C-5749-5289-3CEB07062B2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C88C6362-84F5-78AD-C8E5-DAACCAB18C5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2" name="Content Placeholder 45">
            <a:extLst>
              <a:ext uri="{FF2B5EF4-FFF2-40B4-BE49-F238E27FC236}">
                <a16:creationId xmlns:a16="http://schemas.microsoft.com/office/drawing/2014/main" id="{C6BC614D-D068-EDC0-191F-36E820E21B53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95902" y="3833812"/>
            <a:ext cx="233314" cy="307975"/>
          </a:xfrm>
        </p:spPr>
      </p:pic>
      <p:sp>
        <p:nvSpPr>
          <p:cNvPr id="114" name="Content Placeholder 113">
            <a:extLst>
              <a:ext uri="{FF2B5EF4-FFF2-40B4-BE49-F238E27FC236}">
                <a16:creationId xmlns:a16="http://schemas.microsoft.com/office/drawing/2014/main" id="{D36FAB17-91ED-D77A-0CD0-2D80F8FCA531}"/>
              </a:ext>
            </a:extLst>
          </p:cNvPr>
          <p:cNvSpPr>
            <a:spLocks noGrp="1"/>
          </p:cNvSpPr>
          <p:nvPr>
            <p:ph sz="quarter" idx="3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828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F4549-DF1E-6310-E462-892CD0B87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Move computing to the edge – closer to the source of data.</a:t>
            </a:r>
          </a:p>
          <a:p>
            <a:r>
              <a:rPr lang="en-GB" dirty="0"/>
              <a:t>Low power, highly distributed systems. </a:t>
            </a:r>
          </a:p>
          <a:p>
            <a:r>
              <a:rPr lang="en-GB" dirty="0"/>
              <a:t>Increasing security is needed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5B015-7363-6FF6-4EA3-5D5CC49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networks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FE37-D035-A53A-0162-E9BCF3D031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112-C273-FF97-2C34-EC29CBA834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FC63A-92AF-9D72-B5C6-70270C9806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80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A8B09-9F40-645E-F326-539D9D227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FPGA</a:t>
            </a:r>
            <a:r>
              <a:rPr lang="en-AU" dirty="0"/>
              <a:t>s</a:t>
            </a:r>
          </a:p>
          <a:p>
            <a:r>
              <a:rPr lang="en-GB" dirty="0"/>
              <a:t>Packet filtering firewalls</a:t>
            </a:r>
          </a:p>
          <a:p>
            <a:r>
              <a:rPr lang="en-GB" dirty="0"/>
              <a:t>Ethernet MAC</a:t>
            </a:r>
          </a:p>
          <a:p>
            <a:r>
              <a:rPr lang="en-GB" dirty="0"/>
              <a:t>RISC-V </a:t>
            </a:r>
          </a:p>
          <a:p>
            <a:r>
              <a:rPr lang="en-GB" dirty="0"/>
              <a:t>Web server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B976E-1192-C29D-5D46-489A705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 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435E-48D0-2F03-E275-FEF45C934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E33D-61EC-3B16-2F90-CD61D2691D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1F2E-8123-FB41-69D4-F164EFF2E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7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946F1-CBCF-F7E2-83CF-76B8798A4B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Using neorv32 – RISC-V softcore written in vendor agnostic VHDL</a:t>
            </a:r>
          </a:p>
          <a:p>
            <a:r>
              <a:rPr lang="en-GB" dirty="0"/>
              <a:t>Custom Ethernet MAC </a:t>
            </a:r>
          </a:p>
          <a:p>
            <a:r>
              <a:rPr lang="en-AU" dirty="0" err="1"/>
              <a:t>FreeRTOS</a:t>
            </a:r>
            <a:r>
              <a:rPr lang="en-AU" dirty="0"/>
              <a:t> with </a:t>
            </a:r>
            <a:r>
              <a:rPr lang="en-AU" dirty="0" err="1"/>
              <a:t>FreeRTOS</a:t>
            </a:r>
            <a:r>
              <a:rPr lang="en-AU" dirty="0"/>
              <a:t> Plus TCP stack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70-0623-9B5C-5111-639B280E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7DBB-6E3B-144E-CD2C-7AEAC4BC5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5D7D-D7DE-81D4-B524-E258F4449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C7A1E-6554-D92B-9EF6-BDFC490C5E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16C92-BB41-6D30-EDF5-AA761169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2642786"/>
            <a:ext cx="4447774" cy="20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573EA9-0427-A670-3B26-F82BC5C3AC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D0EEA-D03C-FD5A-9B6D-97353FC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A6B96-6023-AB8A-6F23-BAE7C03DD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AAD50-BF69-8FCC-61A5-8119C25C3E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B636-E3AF-7945-F9C0-BD84C3EAB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2ECF2-37BD-7DA0-6E5E-364CAB1B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2780928"/>
            <a:ext cx="6384032" cy="1105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AE422-47CE-B699-B43D-B9EF3DA21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4365104"/>
            <a:ext cx="6771300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65619F-D9E3-EA47-4DC2-43D12D76910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231904" y="2240880"/>
            <a:ext cx="6597261" cy="87074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CCF03E-8773-A9A9-EEBE-2D69248E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– neorv32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C2202-3539-495B-350B-36CA66FCB6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B12E4-829D-B7BF-8A64-0EB079D83B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587AF-18FD-1CCF-DF39-831D676C38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Detected hardware errors + added external interrupts with </a:t>
            </a:r>
            <a:r>
              <a:rPr lang="en-GB" dirty="0" err="1"/>
              <a:t>FreeRTOS</a:t>
            </a:r>
            <a:r>
              <a:rPr lang="en-GB" dirty="0"/>
              <a:t> example.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93180-C7D4-0658-74E1-A9E16269C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060848"/>
            <a:ext cx="4176464" cy="391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F7834-F631-0BA8-BCB9-F5D3715551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Complete Receive logic </a:t>
            </a:r>
          </a:p>
          <a:p>
            <a:r>
              <a:rPr lang="en-GB" dirty="0"/>
              <a:t>Fix up transmit logic to properly send out of RMII PHY</a:t>
            </a:r>
          </a:p>
          <a:p>
            <a:r>
              <a:rPr lang="en-GB" dirty="0"/>
              <a:t>Create simple webserver </a:t>
            </a:r>
          </a:p>
          <a:p>
            <a:endParaRPr lang="en-GB" dirty="0"/>
          </a:p>
          <a:p>
            <a:r>
              <a:rPr lang="en-GB" dirty="0"/>
              <a:t>Create hardware filtering mechanism </a:t>
            </a:r>
          </a:p>
          <a:p>
            <a:r>
              <a:rPr lang="en-GB" dirty="0"/>
              <a:t>Tie that into the </a:t>
            </a:r>
            <a:r>
              <a:rPr lang="en-GB"/>
              <a:t>existing system.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A98D4-995A-B05C-66B4-453339B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1D8C-2D68-9793-2ED2-903E969FBD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41DCD-70EE-9B12-5A0F-0C93C76C72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9201F-771F-BA66-B66C-50095E5C9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1141</TotalTime>
  <Words>160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DM Sans</vt:lpstr>
      <vt:lpstr>Gotham Book</vt:lpstr>
      <vt:lpstr>Gotham Medium</vt:lpstr>
      <vt:lpstr>University of Queensland</vt:lpstr>
      <vt:lpstr>FPGA Packet Filter With Custom Ethernet MAC and Webserver on RISC-V</vt:lpstr>
      <vt:lpstr>Contents</vt:lpstr>
      <vt:lpstr>Edge networks</vt:lpstr>
      <vt:lpstr>Literature Review </vt:lpstr>
      <vt:lpstr>Implementation</vt:lpstr>
      <vt:lpstr>Progress</vt:lpstr>
      <vt:lpstr>Contributions – neorv32</vt:lpstr>
      <vt:lpstr>Project plan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17</cp:revision>
  <dcterms:created xsi:type="dcterms:W3CDTF">2022-05-13T01:47:19Z</dcterms:created>
  <dcterms:modified xsi:type="dcterms:W3CDTF">2023-05-01T15:32:29Z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